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3" r:id="rId6"/>
    <p:sldId id="259" r:id="rId7"/>
    <p:sldId id="260" r:id="rId8"/>
    <p:sldId id="262" r:id="rId9"/>
    <p:sldId id="268" r:id="rId10"/>
    <p:sldId id="265" r:id="rId11"/>
    <p:sldId id="267" r:id="rId12"/>
    <p:sldId id="266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8" autoAdjust="0"/>
    <p:restoredTop sz="94660"/>
  </p:normalViewPr>
  <p:slideViewPr>
    <p:cSldViewPr>
      <p:cViewPr varScale="1">
        <p:scale>
          <a:sx n="99" d="100"/>
          <a:sy n="99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B1947C-16F7-45C7-9F23-5CC29F3510C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2BBC31-06BE-415B-9BB2-4FBD33301EC7}">
      <dgm:prSet phldrT="[Text]" custT="1"/>
      <dgm:spPr/>
      <dgm:t>
        <a:bodyPr/>
        <a:lstStyle/>
        <a:p>
          <a:pPr algn="l"/>
          <a:r>
            <a:rPr lang="en-US" sz="2400" dirty="0" smtClean="0"/>
            <a:t>The “real” world gives us data.</a:t>
          </a:r>
          <a:endParaRPr lang="en-US" sz="2400" dirty="0"/>
        </a:p>
      </dgm:t>
    </dgm:pt>
    <dgm:pt modelId="{39D81B62-7ED7-4C9A-AE14-A89260219E57}" type="parTrans" cxnId="{BFED3877-20C4-420B-AE7B-C3C29290AFF1}">
      <dgm:prSet/>
      <dgm:spPr/>
      <dgm:t>
        <a:bodyPr/>
        <a:lstStyle/>
        <a:p>
          <a:endParaRPr lang="en-US"/>
        </a:p>
      </dgm:t>
    </dgm:pt>
    <dgm:pt modelId="{5EF0CBC5-CDFE-49A3-AD0D-AE6A043FE6C5}" type="sibTrans" cxnId="{BFED3877-20C4-420B-AE7B-C3C29290AFF1}">
      <dgm:prSet/>
      <dgm:spPr/>
      <dgm:t>
        <a:bodyPr/>
        <a:lstStyle/>
        <a:p>
          <a:endParaRPr lang="en-US"/>
        </a:p>
      </dgm:t>
    </dgm:pt>
    <dgm:pt modelId="{3234FFAC-EF1C-4E0A-A33B-3C495326ABF0}">
      <dgm:prSet phldrT="[Text]" custT="1"/>
      <dgm:spPr/>
      <dgm:t>
        <a:bodyPr/>
        <a:lstStyle/>
        <a:p>
          <a:r>
            <a:rPr lang="en-US" sz="2400" dirty="0" smtClean="0"/>
            <a:t>We use the data sets to construct mathematical models</a:t>
          </a:r>
          <a:endParaRPr lang="en-US" sz="2400" dirty="0"/>
        </a:p>
      </dgm:t>
    </dgm:pt>
    <dgm:pt modelId="{AEB0EA55-C622-4C14-843B-B38F45A672BD}" type="parTrans" cxnId="{D9CD8186-4E53-4F03-988B-1EF7DFFDC0D7}">
      <dgm:prSet/>
      <dgm:spPr/>
      <dgm:t>
        <a:bodyPr/>
        <a:lstStyle/>
        <a:p>
          <a:endParaRPr lang="en-US"/>
        </a:p>
      </dgm:t>
    </dgm:pt>
    <dgm:pt modelId="{B4C509D3-0409-4B02-BF48-17D35C4649DE}" type="sibTrans" cxnId="{D9CD8186-4E53-4F03-988B-1EF7DFFDC0D7}">
      <dgm:prSet/>
      <dgm:spPr/>
      <dgm:t>
        <a:bodyPr/>
        <a:lstStyle/>
        <a:p>
          <a:endParaRPr lang="en-US"/>
        </a:p>
      </dgm:t>
    </dgm:pt>
    <dgm:pt modelId="{7FBAE19B-A00D-4435-9B9E-E95CD5CDF6B5}">
      <dgm:prSet phldrT="[Text]" custT="1"/>
      <dgm:spPr/>
      <dgm:t>
        <a:bodyPr/>
        <a:lstStyle/>
        <a:p>
          <a:r>
            <a:rPr lang="en-US" sz="2400" dirty="0" smtClean="0"/>
            <a:t>We use mathematics to study the models </a:t>
          </a:r>
          <a:endParaRPr lang="en-US" sz="2400" dirty="0"/>
        </a:p>
      </dgm:t>
    </dgm:pt>
    <dgm:pt modelId="{D60C6CA8-93C1-4AA8-A74F-09D52AF425F8}" type="parTrans" cxnId="{E871E5BA-80DA-4A06-9404-65071FC6D48B}">
      <dgm:prSet/>
      <dgm:spPr/>
      <dgm:t>
        <a:bodyPr/>
        <a:lstStyle/>
        <a:p>
          <a:endParaRPr lang="en-US"/>
        </a:p>
      </dgm:t>
    </dgm:pt>
    <dgm:pt modelId="{4C500FBF-ED2B-41DA-8AFC-4A7A5C2BA2A6}" type="sibTrans" cxnId="{E871E5BA-80DA-4A06-9404-65071FC6D48B}">
      <dgm:prSet/>
      <dgm:spPr/>
      <dgm:t>
        <a:bodyPr/>
        <a:lstStyle/>
        <a:p>
          <a:endParaRPr lang="en-US"/>
        </a:p>
      </dgm:t>
    </dgm:pt>
    <dgm:pt modelId="{1812D21F-B3E6-476F-BC24-30AE8FA460AB}">
      <dgm:prSet phldrT="[Text]" custT="1"/>
      <dgm:spPr/>
      <dgm:t>
        <a:bodyPr/>
        <a:lstStyle/>
        <a:p>
          <a:r>
            <a:rPr lang="en-US" sz="2400" dirty="0" smtClean="0"/>
            <a:t>We draw conclusions about the real world the model</a:t>
          </a:r>
          <a:endParaRPr lang="en-US" sz="2400" dirty="0"/>
        </a:p>
      </dgm:t>
    </dgm:pt>
    <dgm:pt modelId="{7E1B0C43-2113-412E-846A-B43690F27727}" type="parTrans" cxnId="{8EF8D404-2048-4E92-98B6-9CF6A17D847D}">
      <dgm:prSet/>
      <dgm:spPr/>
      <dgm:t>
        <a:bodyPr/>
        <a:lstStyle/>
        <a:p>
          <a:endParaRPr lang="en-US"/>
        </a:p>
      </dgm:t>
    </dgm:pt>
    <dgm:pt modelId="{BFDF29AE-8001-4DC4-BCBE-653E861777D8}" type="sibTrans" cxnId="{8EF8D404-2048-4E92-98B6-9CF6A17D847D}">
      <dgm:prSet/>
      <dgm:spPr/>
      <dgm:t>
        <a:bodyPr/>
        <a:lstStyle/>
        <a:p>
          <a:endParaRPr lang="en-US"/>
        </a:p>
      </dgm:t>
    </dgm:pt>
    <dgm:pt modelId="{0E57246A-26B3-4DB9-80EA-5313948F2C9F}" type="pres">
      <dgm:prSet presAssocID="{D2B1947C-16F7-45C7-9F23-5CC29F3510C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97FB72-4C35-4513-8B46-5A8E1CBF530A}" type="pres">
      <dgm:prSet presAssocID="{982BBC31-06BE-415B-9BB2-4FBD33301EC7}" presName="node" presStyleLbl="node1" presStyleIdx="0" presStyleCnt="4" custScaleX="160860" custScaleY="98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881B3-6F74-45BF-BC13-53B9115F4255}" type="pres">
      <dgm:prSet presAssocID="{5EF0CBC5-CDFE-49A3-AD0D-AE6A043FE6C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8C8AC3B-3488-4141-A8D5-3E7131AD5F41}" type="pres">
      <dgm:prSet presAssocID="{5EF0CBC5-CDFE-49A3-AD0D-AE6A043FE6C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25631CA-FAC3-4422-8A54-98871F575435}" type="pres">
      <dgm:prSet presAssocID="{3234FFAC-EF1C-4E0A-A33B-3C495326ABF0}" presName="node" presStyleLbl="node1" presStyleIdx="1" presStyleCnt="4" custScaleX="137729" custScaleY="107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A662E-B3A0-443F-BE24-7E3B38B7192B}" type="pres">
      <dgm:prSet presAssocID="{B4C509D3-0409-4B02-BF48-17D35C4649D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E51CB4E-A963-47CB-BB61-07F10E189BDE}" type="pres">
      <dgm:prSet presAssocID="{B4C509D3-0409-4B02-BF48-17D35C4649D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DBE9FBC-740D-4A03-B861-78C4C901B00E}" type="pres">
      <dgm:prSet presAssocID="{7FBAE19B-A00D-4435-9B9E-E95CD5CDF6B5}" presName="node" presStyleLbl="node1" presStyleIdx="2" presStyleCnt="4" custScaleX="198534" custScaleY="88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DD317-BCA3-4F9C-9A6A-0F2395D6BEEF}" type="pres">
      <dgm:prSet presAssocID="{4C500FBF-ED2B-41DA-8AFC-4A7A5C2BA2A6}" presName="sibTrans" presStyleLbl="sibTrans2D1" presStyleIdx="2" presStyleCnt="4" custScaleX="69392" custLinFactNeighborX="-52349" custLinFactNeighborY="6830"/>
      <dgm:spPr/>
      <dgm:t>
        <a:bodyPr/>
        <a:lstStyle/>
        <a:p>
          <a:endParaRPr lang="en-US"/>
        </a:p>
      </dgm:t>
    </dgm:pt>
    <dgm:pt modelId="{58ACB1E3-8B65-418E-88FB-EC65769A2BCE}" type="pres">
      <dgm:prSet presAssocID="{4C500FBF-ED2B-41DA-8AFC-4A7A5C2BA2A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D730069-3A52-4424-B1FB-00D971694D0A}" type="pres">
      <dgm:prSet presAssocID="{1812D21F-B3E6-476F-BC24-30AE8FA460AB}" presName="node" presStyleLbl="node1" presStyleIdx="3" presStyleCnt="4" custScaleX="128479" custScaleY="124998" custRadScaleRad="126203" custRadScaleInc="115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377BC-A712-4D68-8E1B-CCF9E93C64F2}" type="pres">
      <dgm:prSet presAssocID="{BFDF29AE-8001-4DC4-BCBE-653E861777D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BE1910D-451C-4E6A-8B3F-7C1F67C3F31B}" type="pres">
      <dgm:prSet presAssocID="{BFDF29AE-8001-4DC4-BCBE-653E861777D8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BFF99693-9B57-47DE-AC99-EFA512C72D62}" type="presOf" srcId="{5EF0CBC5-CDFE-49A3-AD0D-AE6A043FE6C5}" destId="{98C8AC3B-3488-4141-A8D5-3E7131AD5F41}" srcOrd="1" destOrd="0" presId="urn:microsoft.com/office/officeart/2005/8/layout/cycle2"/>
    <dgm:cxn modelId="{2E74D159-55E1-4A19-97C1-F3264BDB8330}" type="presOf" srcId="{982BBC31-06BE-415B-9BB2-4FBD33301EC7}" destId="{B397FB72-4C35-4513-8B46-5A8E1CBF530A}" srcOrd="0" destOrd="0" presId="urn:microsoft.com/office/officeart/2005/8/layout/cycle2"/>
    <dgm:cxn modelId="{86F77C2D-4042-4124-9985-A02231A68B72}" type="presOf" srcId="{BFDF29AE-8001-4DC4-BCBE-653E861777D8}" destId="{321377BC-A712-4D68-8E1B-CCF9E93C64F2}" srcOrd="0" destOrd="0" presId="urn:microsoft.com/office/officeart/2005/8/layout/cycle2"/>
    <dgm:cxn modelId="{8EF8D404-2048-4E92-98B6-9CF6A17D847D}" srcId="{D2B1947C-16F7-45C7-9F23-5CC29F3510CA}" destId="{1812D21F-B3E6-476F-BC24-30AE8FA460AB}" srcOrd="3" destOrd="0" parTransId="{7E1B0C43-2113-412E-846A-B43690F27727}" sibTransId="{BFDF29AE-8001-4DC4-BCBE-653E861777D8}"/>
    <dgm:cxn modelId="{BFED3877-20C4-420B-AE7B-C3C29290AFF1}" srcId="{D2B1947C-16F7-45C7-9F23-5CC29F3510CA}" destId="{982BBC31-06BE-415B-9BB2-4FBD33301EC7}" srcOrd="0" destOrd="0" parTransId="{39D81B62-7ED7-4C9A-AE14-A89260219E57}" sibTransId="{5EF0CBC5-CDFE-49A3-AD0D-AE6A043FE6C5}"/>
    <dgm:cxn modelId="{FAF612D7-757E-473B-AE23-3E1FD7DEB825}" type="presOf" srcId="{5EF0CBC5-CDFE-49A3-AD0D-AE6A043FE6C5}" destId="{7EB881B3-6F74-45BF-BC13-53B9115F4255}" srcOrd="0" destOrd="0" presId="urn:microsoft.com/office/officeart/2005/8/layout/cycle2"/>
    <dgm:cxn modelId="{F49A5EB7-B8DF-4440-9CED-873683BCD5B7}" type="presOf" srcId="{D2B1947C-16F7-45C7-9F23-5CC29F3510CA}" destId="{0E57246A-26B3-4DB9-80EA-5313948F2C9F}" srcOrd="0" destOrd="0" presId="urn:microsoft.com/office/officeart/2005/8/layout/cycle2"/>
    <dgm:cxn modelId="{6CE96E29-0273-429B-8257-3E2BE7DB20C7}" type="presOf" srcId="{4C500FBF-ED2B-41DA-8AFC-4A7A5C2BA2A6}" destId="{D9ADD317-BCA3-4F9C-9A6A-0F2395D6BEEF}" srcOrd="0" destOrd="0" presId="urn:microsoft.com/office/officeart/2005/8/layout/cycle2"/>
    <dgm:cxn modelId="{D9CD8186-4E53-4F03-988B-1EF7DFFDC0D7}" srcId="{D2B1947C-16F7-45C7-9F23-5CC29F3510CA}" destId="{3234FFAC-EF1C-4E0A-A33B-3C495326ABF0}" srcOrd="1" destOrd="0" parTransId="{AEB0EA55-C622-4C14-843B-B38F45A672BD}" sibTransId="{B4C509D3-0409-4B02-BF48-17D35C4649DE}"/>
    <dgm:cxn modelId="{1232D89C-7504-4844-8982-8BC8CF434361}" type="presOf" srcId="{1812D21F-B3E6-476F-BC24-30AE8FA460AB}" destId="{6D730069-3A52-4424-B1FB-00D971694D0A}" srcOrd="0" destOrd="0" presId="urn:microsoft.com/office/officeart/2005/8/layout/cycle2"/>
    <dgm:cxn modelId="{E871E5BA-80DA-4A06-9404-65071FC6D48B}" srcId="{D2B1947C-16F7-45C7-9F23-5CC29F3510CA}" destId="{7FBAE19B-A00D-4435-9B9E-E95CD5CDF6B5}" srcOrd="2" destOrd="0" parTransId="{D60C6CA8-93C1-4AA8-A74F-09D52AF425F8}" sibTransId="{4C500FBF-ED2B-41DA-8AFC-4A7A5C2BA2A6}"/>
    <dgm:cxn modelId="{33CFF835-C5D1-4E0B-B4FD-504214FE516A}" type="presOf" srcId="{4C500FBF-ED2B-41DA-8AFC-4A7A5C2BA2A6}" destId="{58ACB1E3-8B65-418E-88FB-EC65769A2BCE}" srcOrd="1" destOrd="0" presId="urn:microsoft.com/office/officeart/2005/8/layout/cycle2"/>
    <dgm:cxn modelId="{449A9BC4-0F22-448F-BABC-8963617688F3}" type="presOf" srcId="{7FBAE19B-A00D-4435-9B9E-E95CD5CDF6B5}" destId="{6DBE9FBC-740D-4A03-B861-78C4C901B00E}" srcOrd="0" destOrd="0" presId="urn:microsoft.com/office/officeart/2005/8/layout/cycle2"/>
    <dgm:cxn modelId="{96526DC1-894B-41CD-A26A-AE43B61063A3}" type="presOf" srcId="{B4C509D3-0409-4B02-BF48-17D35C4649DE}" destId="{2E51CB4E-A963-47CB-BB61-07F10E189BDE}" srcOrd="1" destOrd="0" presId="urn:microsoft.com/office/officeart/2005/8/layout/cycle2"/>
    <dgm:cxn modelId="{EFB90B70-606A-455F-A413-943A6E2543BC}" type="presOf" srcId="{B4C509D3-0409-4B02-BF48-17D35C4649DE}" destId="{687A662E-B3A0-443F-BE24-7E3B38B7192B}" srcOrd="0" destOrd="0" presId="urn:microsoft.com/office/officeart/2005/8/layout/cycle2"/>
    <dgm:cxn modelId="{84CD6D9E-735E-41FF-9057-995201BFF31B}" type="presOf" srcId="{3234FFAC-EF1C-4E0A-A33B-3C495326ABF0}" destId="{525631CA-FAC3-4422-8A54-98871F575435}" srcOrd="0" destOrd="0" presId="urn:microsoft.com/office/officeart/2005/8/layout/cycle2"/>
    <dgm:cxn modelId="{1FEB0633-4A63-4E1C-82B8-AD7968978981}" type="presOf" srcId="{BFDF29AE-8001-4DC4-BCBE-653E861777D8}" destId="{9BE1910D-451C-4E6A-8B3F-7C1F67C3F31B}" srcOrd="1" destOrd="0" presId="urn:microsoft.com/office/officeart/2005/8/layout/cycle2"/>
    <dgm:cxn modelId="{42785200-C047-4ADF-B56A-5C3FF402C720}" type="presParOf" srcId="{0E57246A-26B3-4DB9-80EA-5313948F2C9F}" destId="{B397FB72-4C35-4513-8B46-5A8E1CBF530A}" srcOrd="0" destOrd="0" presId="urn:microsoft.com/office/officeart/2005/8/layout/cycle2"/>
    <dgm:cxn modelId="{404817D9-CEED-4E12-A019-39865E2ACD4E}" type="presParOf" srcId="{0E57246A-26B3-4DB9-80EA-5313948F2C9F}" destId="{7EB881B3-6F74-45BF-BC13-53B9115F4255}" srcOrd="1" destOrd="0" presId="urn:microsoft.com/office/officeart/2005/8/layout/cycle2"/>
    <dgm:cxn modelId="{69A0E800-5EFD-432F-910F-44340708BF68}" type="presParOf" srcId="{7EB881B3-6F74-45BF-BC13-53B9115F4255}" destId="{98C8AC3B-3488-4141-A8D5-3E7131AD5F41}" srcOrd="0" destOrd="0" presId="urn:microsoft.com/office/officeart/2005/8/layout/cycle2"/>
    <dgm:cxn modelId="{C1709DA1-69B7-4D32-9361-1320D62345D4}" type="presParOf" srcId="{0E57246A-26B3-4DB9-80EA-5313948F2C9F}" destId="{525631CA-FAC3-4422-8A54-98871F575435}" srcOrd="2" destOrd="0" presId="urn:microsoft.com/office/officeart/2005/8/layout/cycle2"/>
    <dgm:cxn modelId="{B1137A4D-0DE7-4D12-9469-0A44CB83A09E}" type="presParOf" srcId="{0E57246A-26B3-4DB9-80EA-5313948F2C9F}" destId="{687A662E-B3A0-443F-BE24-7E3B38B7192B}" srcOrd="3" destOrd="0" presId="urn:microsoft.com/office/officeart/2005/8/layout/cycle2"/>
    <dgm:cxn modelId="{1F3330FD-0F08-4FF4-AEB0-361BD3516734}" type="presParOf" srcId="{687A662E-B3A0-443F-BE24-7E3B38B7192B}" destId="{2E51CB4E-A963-47CB-BB61-07F10E189BDE}" srcOrd="0" destOrd="0" presId="urn:microsoft.com/office/officeart/2005/8/layout/cycle2"/>
    <dgm:cxn modelId="{4B310100-17E0-4BA7-A003-D8B2AA945A47}" type="presParOf" srcId="{0E57246A-26B3-4DB9-80EA-5313948F2C9F}" destId="{6DBE9FBC-740D-4A03-B861-78C4C901B00E}" srcOrd="4" destOrd="0" presId="urn:microsoft.com/office/officeart/2005/8/layout/cycle2"/>
    <dgm:cxn modelId="{6DF21538-4278-4DC5-BB7F-55444057F0EE}" type="presParOf" srcId="{0E57246A-26B3-4DB9-80EA-5313948F2C9F}" destId="{D9ADD317-BCA3-4F9C-9A6A-0F2395D6BEEF}" srcOrd="5" destOrd="0" presId="urn:microsoft.com/office/officeart/2005/8/layout/cycle2"/>
    <dgm:cxn modelId="{A02616B6-4319-489D-886B-B59BEC72DF83}" type="presParOf" srcId="{D9ADD317-BCA3-4F9C-9A6A-0F2395D6BEEF}" destId="{58ACB1E3-8B65-418E-88FB-EC65769A2BCE}" srcOrd="0" destOrd="0" presId="urn:microsoft.com/office/officeart/2005/8/layout/cycle2"/>
    <dgm:cxn modelId="{8DB4CCFB-40F9-4A7E-978B-0685BBE1AF20}" type="presParOf" srcId="{0E57246A-26B3-4DB9-80EA-5313948F2C9F}" destId="{6D730069-3A52-4424-B1FB-00D971694D0A}" srcOrd="6" destOrd="0" presId="urn:microsoft.com/office/officeart/2005/8/layout/cycle2"/>
    <dgm:cxn modelId="{C04F8769-9887-4634-93E3-9B55EDACB778}" type="presParOf" srcId="{0E57246A-26B3-4DB9-80EA-5313948F2C9F}" destId="{321377BC-A712-4D68-8E1B-CCF9E93C64F2}" srcOrd="7" destOrd="0" presId="urn:microsoft.com/office/officeart/2005/8/layout/cycle2"/>
    <dgm:cxn modelId="{8FCC6F2F-8529-4105-A6A2-C3F859CDB965}" type="presParOf" srcId="{321377BC-A712-4D68-8E1B-CCF9E93C64F2}" destId="{9BE1910D-451C-4E6A-8B3F-7C1F67C3F31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E35C15-2EC6-44AF-AE55-00DA8D00F24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gif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Data Sets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Math from the Real World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 Growth</a:t>
            </a:r>
            <a:endParaRPr lang="en-US" dirty="0"/>
          </a:p>
        </p:txBody>
      </p:sp>
      <p:pic>
        <p:nvPicPr>
          <p:cNvPr id="7" name="Content Placeholder 6" descr="bacteria1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2232819"/>
            <a:ext cx="3810000" cy="3810000"/>
          </a:xfrm>
          <a:ln w="25400">
            <a:solidFill>
              <a:schemeClr val="accent1"/>
            </a:solidFill>
          </a:ln>
        </p:spPr>
      </p:pic>
      <p:pic>
        <p:nvPicPr>
          <p:cNvPr id="8" name="Content Placeholder 7" descr="bacteria2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62500" y="2232819"/>
            <a:ext cx="3810000" cy="3810000"/>
          </a:xfrm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Bacillus </a:t>
            </a:r>
            <a:r>
              <a:rPr lang="en-US" dirty="0" err="1" smtClean="0"/>
              <a:t>subtilis</a:t>
            </a:r>
            <a:r>
              <a:rPr lang="en-US" dirty="0" smtClean="0"/>
              <a:t> growth curve data</a:t>
            </a:r>
            <a:endParaRPr lang="en-US" dirty="0"/>
          </a:p>
        </p:txBody>
      </p:sp>
      <p:pic>
        <p:nvPicPr>
          <p:cNvPr id="7" name="Content Placeholder 6" descr="bacteria1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905000"/>
            <a:ext cx="2286000" cy="2286000"/>
          </a:xfrm>
          <a:ln w="25400">
            <a:solidFill>
              <a:schemeClr val="accent1"/>
            </a:solidFill>
          </a:ln>
        </p:spPr>
      </p:pic>
      <p:pic>
        <p:nvPicPr>
          <p:cNvPr id="8" name="Content Placeholder 7" descr="bacteria2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3400" y="4343400"/>
            <a:ext cx="2286000" cy="2286000"/>
          </a:xfrm>
          <a:ln w="25400">
            <a:solidFill>
              <a:schemeClr val="accent1"/>
            </a:solidFill>
          </a:ln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3200400" y="1920085"/>
            <a:ext cx="5486400" cy="4434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Thanks to Prof.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Slonczewski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</a:t>
            </a:r>
            <a:r>
              <a:rPr lang="en-US" sz="2600" dirty="0" smtClean="0"/>
              <a:t>biology department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giving us this data.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Bacteria were placed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media with pH of 6 and 7.4 and allowed to grow.  Then they were “thinned out into fresh media of varying pH (6 to 6 and 7.4; 7.4 to 7.4 and 8.8) to  see which pH shift most negatively affected the growth.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acteria4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81000"/>
            <a:ext cx="2514600" cy="2514600"/>
          </a:xfrm>
          <a:ln w="25400">
            <a:solidFill>
              <a:schemeClr val="accent1"/>
            </a:solidFill>
          </a:ln>
        </p:spPr>
      </p:pic>
      <p:pic>
        <p:nvPicPr>
          <p:cNvPr id="6" name="Content Placeholder 5" descr="bacteria5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276600" y="381000"/>
            <a:ext cx="2514600" cy="2514600"/>
          </a:xfrm>
          <a:ln w="25400">
            <a:solidFill>
              <a:schemeClr val="accent1"/>
            </a:solidFill>
          </a:ln>
        </p:spPr>
      </p:pic>
      <p:pic>
        <p:nvPicPr>
          <p:cNvPr id="7" name="Picture 6" descr="bacteria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381000"/>
            <a:ext cx="2514600" cy="2514600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8" name="Picture 7" descr="bacteria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76400" y="3352800"/>
            <a:ext cx="2514600" cy="2514600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9" name="Picture 8" descr="bacteria9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29200" y="3352800"/>
            <a:ext cx="2514600" cy="2514600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3810000" y="6096000"/>
            <a:ext cx="2238562" cy="52322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Conclusions?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4038600"/>
            <a:ext cx="1501758" cy="830997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pH 6 to 6 </a:t>
            </a:r>
          </a:p>
          <a:p>
            <a:r>
              <a:rPr lang="en-US" sz="2400" dirty="0" smtClean="0"/>
              <a:t>and 7.4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67200" y="4114800"/>
            <a:ext cx="1950599" cy="830997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pH 7.4 to 7.4 </a:t>
            </a:r>
          </a:p>
          <a:p>
            <a:r>
              <a:rPr lang="en-US" sz="2400" dirty="0" smtClean="0"/>
              <a:t>and 8.8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8229600" cy="6096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97FB72-4C35-4513-8B46-5A8E1CBF5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EB881B3-6F74-45BF-BC13-53B9115F4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dgm id="{7EB881B3-6F74-45BF-BC13-53B9115F42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25631CA-FAC3-4422-8A54-98871F575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525631CA-FAC3-4422-8A54-98871F5754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87A662E-B3A0-443F-BE24-7E3B38B71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687A662E-B3A0-443F-BE24-7E3B38B719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BE9FBC-740D-4A03-B861-78C4C901B0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>
                                            <p:graphicEl>
                                              <a:dgm id="{6DBE9FBC-740D-4A03-B861-78C4C901B0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9ADD317-BCA3-4F9C-9A6A-0F2395D6B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dgm id="{D9ADD317-BCA3-4F9C-9A6A-0F2395D6BE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30069-3A52-4424-B1FB-00D971694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dgm id="{6D730069-3A52-4424-B1FB-00D971694D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21377BC-A712-4D68-8E1B-CCF9E93C6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graphicEl>
                                              <a:dgm id="{321377BC-A712-4D68-8E1B-CCF9E93C64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and Cold in Mount Vernon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Avg. low, mean, high temps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Connecting the dots</a:t>
            </a:r>
          </a:p>
        </p:txBody>
      </p:sp>
      <p:pic>
        <p:nvPicPr>
          <p:cNvPr id="10" name="Content Placeholder 9" descr="temps2.gif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60912" y="2532856"/>
            <a:ext cx="3810000" cy="3810000"/>
          </a:xfrm>
        </p:spPr>
      </p:pic>
      <p:pic>
        <p:nvPicPr>
          <p:cNvPr id="12" name="Content Placeholder 11" descr="temps1.gif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72294" y="2532856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and Cold in Mount Vernon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4038600" cy="2651915"/>
          </a:xfrm>
        </p:spPr>
        <p:txBody>
          <a:bodyPr/>
          <a:lstStyle/>
          <a:p>
            <a:r>
              <a:rPr lang="en-US" dirty="0" smtClean="0"/>
              <a:t>Now we repeat the pattern over three years.  </a:t>
            </a:r>
          </a:p>
          <a:p>
            <a:r>
              <a:rPr lang="en-US" dirty="0" smtClean="0"/>
              <a:t>This allows us to predict average temperatures in the future.</a:t>
            </a:r>
            <a:endParaRPr lang="en-US" dirty="0"/>
          </a:p>
        </p:txBody>
      </p:sp>
      <p:pic>
        <p:nvPicPr>
          <p:cNvPr id="13" name="Content Placeholder 12" descr="temps3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2232819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Toss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Horizontal pos. vs. time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Vertical pos. vs. time</a:t>
            </a:r>
            <a:endParaRPr lang="en-US" dirty="0"/>
          </a:p>
        </p:txBody>
      </p:sp>
      <p:pic>
        <p:nvPicPr>
          <p:cNvPr id="7" name="Content Placeholder 6" descr="horizontal launch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67399"/>
            <a:ext cx="4040188" cy="3740914"/>
          </a:xfrm>
        </p:spPr>
      </p:pic>
      <p:pic>
        <p:nvPicPr>
          <p:cNvPr id="10" name="Content Placeholder 9" descr="vertical launch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60912" y="2532856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Toss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Horizontal pos. vs. time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Vertical pos. vs. time</a:t>
            </a:r>
          </a:p>
        </p:txBody>
      </p:sp>
      <p:pic>
        <p:nvPicPr>
          <p:cNvPr id="7" name="Content Placeholder 6" descr="horizline.gif"/>
          <p:cNvPicPr>
            <a:picLocks noGrp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72294" y="2532856"/>
            <a:ext cx="3810000" cy="3810000"/>
          </a:xfrm>
        </p:spPr>
      </p:pic>
      <p:pic>
        <p:nvPicPr>
          <p:cNvPr id="8" name="Content Placeholder 7" descr="vertparab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60912" y="2532856"/>
            <a:ext cx="3810000" cy="3810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Proportions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Armspan</a:t>
            </a:r>
            <a:r>
              <a:rPr lang="en-US" dirty="0" smtClean="0"/>
              <a:t> vs. height (cm.)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Footlength</a:t>
            </a:r>
            <a:r>
              <a:rPr lang="en-US" dirty="0" smtClean="0"/>
              <a:t> vs. height (cm.)</a:t>
            </a:r>
            <a:endParaRPr lang="en-US" dirty="0"/>
          </a:p>
        </p:txBody>
      </p:sp>
      <p:pic>
        <p:nvPicPr>
          <p:cNvPr id="7" name="Content Placeholder 6" descr="spanheight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72294" y="2532856"/>
            <a:ext cx="3810000" cy="3810000"/>
          </a:xfrm>
        </p:spPr>
      </p:pic>
      <p:pic>
        <p:nvPicPr>
          <p:cNvPr id="8" name="Content Placeholder 7" descr="footheight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60912" y="2532856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Proportions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Armspan</a:t>
            </a:r>
            <a:r>
              <a:rPr lang="en-US" dirty="0" smtClean="0"/>
              <a:t> vs. height (cm.)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Foot length vs. height (cm.)</a:t>
            </a:r>
            <a:endParaRPr lang="en-US" dirty="0"/>
          </a:p>
        </p:txBody>
      </p:sp>
      <p:pic>
        <p:nvPicPr>
          <p:cNvPr id="10" name="Content Placeholder 9" descr="spanline.gif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72294" y="2532856"/>
            <a:ext cx="3810000" cy="3810000"/>
          </a:xfrm>
        </p:spPr>
      </p:pic>
      <p:pic>
        <p:nvPicPr>
          <p:cNvPr id="12" name="Content Placeholder 11" descr="footline.gif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760912" y="2532856"/>
            <a:ext cx="3810000" cy="3810000"/>
          </a:xfrm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828800" y="5410200"/>
          <a:ext cx="2355850" cy="355600"/>
        </p:xfrm>
        <a:graphic>
          <a:graphicData uri="http://schemas.openxmlformats.org/presentationml/2006/ole">
            <p:oleObj spid="_x0000_s1026" name="Equation" r:id="rId5" imgW="1346040" imgH="20304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324599" y="5410200"/>
          <a:ext cx="2043113" cy="279400"/>
        </p:xfrm>
        <a:graphic>
          <a:graphicData uri="http://schemas.openxmlformats.org/presentationml/2006/ole">
            <p:oleObj spid="_x0000_s1027" name="Equation" r:id="rId6" imgW="1485720" imgH="203040" progId="Equation.DSMT4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Decay (Indium)</a:t>
            </a:r>
            <a:endParaRPr lang="en-US" dirty="0"/>
          </a:p>
        </p:txBody>
      </p:sp>
      <p:pic>
        <p:nvPicPr>
          <p:cNvPr id="4" name="Content Placeholder 3" descr="indium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2232819"/>
            <a:ext cx="3810000" cy="38100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Thanks to Mr. K. in the Physics lab for giving us this data.</a:t>
            </a:r>
          </a:p>
          <a:p>
            <a:r>
              <a:rPr lang="en-US" dirty="0" smtClean="0"/>
              <a:t>The data were generated  from the decay of indium foils that were exposed to our neutron source and counted with a Geiger counter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Decay (Indium)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Thanks to Mr. K. in the Physics lab for giving us this data.</a:t>
            </a:r>
          </a:p>
          <a:p>
            <a:r>
              <a:rPr lang="en-US" dirty="0" smtClean="0"/>
              <a:t>The data were generated  from the decay of indium foils that were exposed to our neutron source and counted with a Geiger counter .</a:t>
            </a:r>
            <a:endParaRPr lang="en-US" dirty="0"/>
          </a:p>
        </p:txBody>
      </p:sp>
      <p:pic>
        <p:nvPicPr>
          <p:cNvPr id="8" name="Content Placeholder 7" descr="indiumexp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2232819"/>
            <a:ext cx="3810000" cy="3810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526</TotalTime>
  <Words>323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Flow</vt:lpstr>
      <vt:lpstr>Equation</vt:lpstr>
      <vt:lpstr>Data Sets </vt:lpstr>
      <vt:lpstr>Hot and Cold in Mount Vernon</vt:lpstr>
      <vt:lpstr>Hot and Cold in Mount Vernon</vt:lpstr>
      <vt:lpstr>Ball Toss</vt:lpstr>
      <vt:lpstr>Ball Toss</vt:lpstr>
      <vt:lpstr>Body Proportions</vt:lpstr>
      <vt:lpstr>Body Proportions</vt:lpstr>
      <vt:lpstr>Radioactive Decay (Indium)</vt:lpstr>
      <vt:lpstr>Radioactive Decay (Indium)</vt:lpstr>
      <vt:lpstr>Bacteria Growth</vt:lpstr>
      <vt:lpstr>Bacillus subtilis growth curve data</vt:lpstr>
      <vt:lpstr>Slide 12</vt:lpstr>
      <vt:lpstr>Slide 13</vt:lpstr>
    </vt:vector>
  </TitlesOfParts>
  <Company>Kenyon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Sets </dc:title>
  <dc:creator>schumacherc</dc:creator>
  <cp:lastModifiedBy>Library and Information Services</cp:lastModifiedBy>
  <cp:revision>48</cp:revision>
  <dcterms:created xsi:type="dcterms:W3CDTF">2008-08-28T13:03:56Z</dcterms:created>
  <dcterms:modified xsi:type="dcterms:W3CDTF">2009-09-04T15:24:41Z</dcterms:modified>
</cp:coreProperties>
</file>